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6"/>
  </p:notesMasterIdLst>
  <p:handoutMasterIdLst>
    <p:handoutMasterId r:id="rId37"/>
  </p:handoutMasterIdLst>
  <p:sldIdLst>
    <p:sldId id="603" r:id="rId8"/>
    <p:sldId id="2176" r:id="rId9"/>
    <p:sldId id="2256" r:id="rId10"/>
    <p:sldId id="1800" r:id="rId11"/>
    <p:sldId id="2261" r:id="rId12"/>
    <p:sldId id="2258" r:id="rId13"/>
    <p:sldId id="2257" r:id="rId14"/>
    <p:sldId id="2263" r:id="rId15"/>
    <p:sldId id="2262" r:id="rId16"/>
    <p:sldId id="2259" r:id="rId17"/>
    <p:sldId id="2265" r:id="rId18"/>
    <p:sldId id="2266" r:id="rId19"/>
    <p:sldId id="2267" r:id="rId20"/>
    <p:sldId id="2268" r:id="rId21"/>
    <p:sldId id="2269" r:id="rId22"/>
    <p:sldId id="2270" r:id="rId23"/>
    <p:sldId id="2271" r:id="rId24"/>
    <p:sldId id="2264" r:id="rId25"/>
    <p:sldId id="2260" r:id="rId26"/>
    <p:sldId id="2274" r:id="rId27"/>
    <p:sldId id="2275" r:id="rId28"/>
    <p:sldId id="2276" r:id="rId29"/>
    <p:sldId id="2278" r:id="rId30"/>
    <p:sldId id="2279" r:id="rId31"/>
    <p:sldId id="2277" r:id="rId32"/>
    <p:sldId id="2272" r:id="rId33"/>
    <p:sldId id="2223" r:id="rId34"/>
    <p:sldId id="582" r:id="rId35"/>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221815"/>
    <a:srgbClr val="1D1D1A"/>
    <a:srgbClr val="FFFF00"/>
    <a:srgbClr val="E4EBEA"/>
    <a:srgbClr val="FFFFFF"/>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9/12/23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2023/9/12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417822"/>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417822"/>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704449" y="746404"/>
            <a:ext cx="9164765" cy="3046988"/>
          </a:xfrm>
          <a:prstGeom prst="rect">
            <a:avLst/>
          </a:prstGeom>
          <a:solidFill>
            <a:srgbClr val="E4EBEA">
              <a:alpha val="69804"/>
            </a:srgbClr>
          </a:solidFill>
        </p:spPr>
        <p:txBody>
          <a:bodyPr wrap="square">
            <a:spAutoFit/>
          </a:bodyPr>
          <a:lstStyle/>
          <a:p>
            <a:pPr>
              <a:spcAft>
                <a:spcPts val="2000"/>
              </a:spcAft>
            </a:pPr>
            <a:r>
              <a:rPr lang="en-US" altLang="zh-CN" sz="9600" b="1" dirty="0">
                <a:latin typeface="+mj-ea"/>
                <a:ea typeface="+mj-ea"/>
              </a:rPr>
              <a:t>AI</a:t>
            </a:r>
            <a:r>
              <a:rPr lang="zh-CN" altLang="en-US" sz="9600" b="1" dirty="0">
                <a:latin typeface="+mj-ea"/>
                <a:ea typeface="+mj-ea"/>
              </a:rPr>
              <a:t> 算法 </a:t>
            </a:r>
            <a:r>
              <a:rPr lang="en-US" altLang="zh-CN" sz="9600" b="1" dirty="0">
                <a:latin typeface="+mj-ea"/>
                <a:ea typeface="+mj-ea"/>
              </a:rPr>
              <a:t>&amp;</a:t>
            </a:r>
            <a:r>
              <a:rPr lang="zh-CN" altLang="en-US" sz="9600" b="1" dirty="0">
                <a:latin typeface="+mj-ea"/>
                <a:ea typeface="+mj-ea"/>
              </a:rPr>
              <a:t> 算力</a:t>
            </a:r>
            <a:r>
              <a:rPr lang="en-US" altLang="zh-CN" sz="9600" b="1" dirty="0">
                <a:latin typeface="+mj-ea"/>
                <a:ea typeface="+mj-ea"/>
              </a:rPr>
              <a:t>&amp;</a:t>
            </a:r>
            <a:r>
              <a:rPr lang="zh-CN" altLang="en-US" sz="9600" b="1" dirty="0">
                <a:latin typeface="+mj-ea"/>
                <a:ea typeface="+mj-ea"/>
              </a:rPr>
              <a:t> 体系结构进步</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算法的进步</a:t>
            </a:r>
          </a:p>
        </p:txBody>
      </p:sp>
    </p:spTree>
    <p:extLst>
      <p:ext uri="{BB962C8B-B14F-4D97-AF65-F5344CB8AC3E}">
        <p14:creationId xmlns:p14="http://schemas.microsoft.com/office/powerpoint/2010/main" val="284392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BAFB1E-378E-9F4F-904A-DA8E925608BE}"/>
              </a:ext>
            </a:extLst>
          </p:cNvPr>
          <p:cNvSpPr>
            <a:spLocks noGrp="1"/>
          </p:cNvSpPr>
          <p:nvPr>
            <p:ph type="title"/>
          </p:nvPr>
        </p:nvSpPr>
        <p:spPr/>
        <p:txBody>
          <a:bodyPr/>
          <a:lstStyle/>
          <a:p>
            <a:r>
              <a:rPr lang="en-US" altLang="zh-CN" dirty="0"/>
              <a:t>MNIST</a:t>
            </a:r>
            <a:r>
              <a:rPr lang="zh-CN" altLang="en-US" dirty="0"/>
              <a:t> 数据集 </a:t>
            </a:r>
            <a:r>
              <a:rPr lang="en-US" altLang="zh-CN" dirty="0"/>
              <a:t>+</a:t>
            </a:r>
            <a:r>
              <a:rPr lang="zh-CN" altLang="en-US" dirty="0"/>
              <a:t> </a:t>
            </a:r>
            <a:r>
              <a:rPr lang="en-US" altLang="zh-CN" dirty="0"/>
              <a:t>LeNet5</a:t>
            </a:r>
            <a:r>
              <a:rPr lang="zh-CN" altLang="en-US" dirty="0"/>
              <a:t> 模型</a:t>
            </a:r>
          </a:p>
        </p:txBody>
      </p:sp>
      <p:sp>
        <p:nvSpPr>
          <p:cNvPr id="4" name="内容占位符 3">
            <a:extLst>
              <a:ext uri="{FF2B5EF4-FFF2-40B4-BE49-F238E27FC236}">
                <a16:creationId xmlns:a16="http://schemas.microsoft.com/office/drawing/2014/main" id="{24EA52AD-8B25-B347-9B70-A9759EF66E85}"/>
              </a:ext>
            </a:extLst>
          </p:cNvPr>
          <p:cNvSpPr>
            <a:spLocks noGrp="1"/>
          </p:cNvSpPr>
          <p:nvPr>
            <p:ph sz="half" idx="1"/>
          </p:nvPr>
        </p:nvSpPr>
        <p:spPr/>
        <p:txBody>
          <a:bodyPr/>
          <a:lstStyle/>
          <a:p>
            <a:r>
              <a:rPr lang="en-US" altLang="zh-CN" dirty="0"/>
              <a:t>1998 </a:t>
            </a:r>
            <a:r>
              <a:rPr lang="zh-CN" altLang="en-US" dirty="0"/>
              <a:t>年，一个简单的卷积神经网络可以取得和 </a:t>
            </a:r>
            <a:r>
              <a:rPr lang="en-US" altLang="zh-CN" dirty="0"/>
              <a:t>SVM </a:t>
            </a:r>
            <a:r>
              <a:rPr lang="zh-CN" altLang="en-US" dirty="0"/>
              <a:t>取得的最好效果接近。</a:t>
            </a:r>
          </a:p>
          <a:p>
            <a:r>
              <a:rPr lang="en-US" altLang="zh-CN" dirty="0"/>
              <a:t>2012 </a:t>
            </a:r>
            <a:r>
              <a:rPr lang="zh-CN" altLang="en-US" dirty="0"/>
              <a:t>年，</a:t>
            </a:r>
            <a:r>
              <a:rPr lang="en-US" altLang="zh-CN" dirty="0"/>
              <a:t>CNN</a:t>
            </a:r>
            <a:r>
              <a:rPr lang="zh-CN" altLang="en-US" dirty="0"/>
              <a:t> 可以将错误率降低到 </a:t>
            </a:r>
            <a:r>
              <a:rPr lang="en-US" altLang="zh-CN" dirty="0"/>
              <a:t>0.23%</a:t>
            </a:r>
            <a:r>
              <a:rPr lang="zh-CN" altLang="en-US" dirty="0"/>
              <a:t>，此结果已经可以和人类所达错误率 </a:t>
            </a:r>
            <a:r>
              <a:rPr lang="en-US" altLang="zh-CN" dirty="0"/>
              <a:t>0.2% </a:t>
            </a:r>
            <a:r>
              <a:rPr lang="zh-CN" altLang="en-US" dirty="0"/>
              <a:t>非常接近。</a:t>
            </a:r>
          </a:p>
          <a:p>
            <a:endParaRPr lang="zh-CN" altLang="en-US" dirty="0"/>
          </a:p>
        </p:txBody>
      </p:sp>
      <p:pic>
        <p:nvPicPr>
          <p:cNvPr id="2" name="图片 1">
            <a:extLst>
              <a:ext uri="{FF2B5EF4-FFF2-40B4-BE49-F238E27FC236}">
                <a16:creationId xmlns:a16="http://schemas.microsoft.com/office/drawing/2014/main" id="{2E1121EC-1F21-7043-BD70-7D2B81BB016D}"/>
              </a:ext>
            </a:extLst>
          </p:cNvPr>
          <p:cNvPicPr>
            <a:picLocks noChangeAspect="1"/>
          </p:cNvPicPr>
          <p:nvPr/>
        </p:nvPicPr>
        <p:blipFill>
          <a:blip r:embed="rId2"/>
          <a:stretch>
            <a:fillRect/>
          </a:stretch>
        </p:blipFill>
        <p:spPr>
          <a:xfrm>
            <a:off x="623635" y="2737944"/>
            <a:ext cx="5668603" cy="3435517"/>
          </a:xfrm>
          <a:prstGeom prst="rect">
            <a:avLst/>
          </a:prstGeom>
        </p:spPr>
      </p:pic>
      <p:pic>
        <p:nvPicPr>
          <p:cNvPr id="5" name="图片 4">
            <a:extLst>
              <a:ext uri="{FF2B5EF4-FFF2-40B4-BE49-F238E27FC236}">
                <a16:creationId xmlns:a16="http://schemas.microsoft.com/office/drawing/2014/main" id="{3B89D492-7EF6-954C-BD56-629E2F0BDDFA}"/>
              </a:ext>
            </a:extLst>
          </p:cNvPr>
          <p:cNvPicPr>
            <a:picLocks noChangeAspect="1"/>
          </p:cNvPicPr>
          <p:nvPr/>
        </p:nvPicPr>
        <p:blipFill>
          <a:blip r:embed="rId3"/>
          <a:stretch>
            <a:fillRect/>
          </a:stretch>
        </p:blipFill>
        <p:spPr>
          <a:xfrm>
            <a:off x="6994826" y="2737943"/>
            <a:ext cx="4408898" cy="3364685"/>
          </a:xfrm>
          <a:prstGeom prst="rect">
            <a:avLst/>
          </a:prstGeom>
        </p:spPr>
      </p:pic>
    </p:spTree>
    <p:extLst>
      <p:ext uri="{BB962C8B-B14F-4D97-AF65-F5344CB8AC3E}">
        <p14:creationId xmlns:p14="http://schemas.microsoft.com/office/powerpoint/2010/main" val="93740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64BE28-653C-F249-8DA1-6F1ABA39BA39}"/>
              </a:ext>
            </a:extLst>
          </p:cNvPr>
          <p:cNvSpPr>
            <a:spLocks noGrp="1"/>
          </p:cNvSpPr>
          <p:nvPr>
            <p:ph type="title"/>
          </p:nvPr>
        </p:nvSpPr>
        <p:spPr/>
        <p:txBody>
          <a:bodyPr/>
          <a:lstStyle/>
          <a:p>
            <a:r>
              <a:rPr lang="en-US" altLang="zh-CN" dirty="0"/>
              <a:t>ImageNet</a:t>
            </a:r>
            <a:r>
              <a:rPr lang="zh-CN" altLang="en-US" dirty="0"/>
              <a:t> 数据集 </a:t>
            </a:r>
            <a:r>
              <a:rPr lang="en-US" altLang="zh-CN" dirty="0"/>
              <a:t>+</a:t>
            </a:r>
            <a:r>
              <a:rPr lang="zh-CN" altLang="en-US" dirty="0"/>
              <a:t> </a:t>
            </a:r>
            <a:r>
              <a:rPr lang="en-US" altLang="zh-CN" dirty="0"/>
              <a:t>AlexNet</a:t>
            </a:r>
            <a:r>
              <a:rPr lang="zh-CN" altLang="en-US" dirty="0"/>
              <a:t> 模型</a:t>
            </a:r>
          </a:p>
        </p:txBody>
      </p:sp>
      <p:sp>
        <p:nvSpPr>
          <p:cNvPr id="5" name="内容占位符 4">
            <a:extLst>
              <a:ext uri="{FF2B5EF4-FFF2-40B4-BE49-F238E27FC236}">
                <a16:creationId xmlns:a16="http://schemas.microsoft.com/office/drawing/2014/main" id="{89526FF2-E2D3-B245-905E-DF0C16E0E502}"/>
              </a:ext>
            </a:extLst>
          </p:cNvPr>
          <p:cNvSpPr>
            <a:spLocks noGrp="1"/>
          </p:cNvSpPr>
          <p:nvPr>
            <p:ph sz="half" idx="1"/>
          </p:nvPr>
        </p:nvSpPr>
        <p:spPr/>
        <p:txBody>
          <a:bodyPr/>
          <a:lstStyle/>
          <a:p>
            <a:r>
              <a:rPr lang="en-US" altLang="zh-CN" dirty="0"/>
              <a:t>1998 </a:t>
            </a:r>
            <a:r>
              <a:rPr lang="zh-CN" altLang="en-US" dirty="0"/>
              <a:t>年的 </a:t>
            </a:r>
            <a:r>
              <a:rPr lang="en-US" altLang="zh-CN" dirty="0"/>
              <a:t>Lenet5</a:t>
            </a:r>
            <a:r>
              <a:rPr lang="zh-CN" altLang="en-US" dirty="0"/>
              <a:t> 到 </a:t>
            </a:r>
            <a:r>
              <a:rPr lang="en-US" altLang="zh-CN" dirty="0"/>
              <a:t>2012 </a:t>
            </a:r>
            <a:r>
              <a:rPr lang="zh-CN" altLang="en-US" dirty="0"/>
              <a:t>年 </a:t>
            </a:r>
            <a:r>
              <a:rPr lang="en-US" altLang="zh-CN" dirty="0"/>
              <a:t>AlexNet</a:t>
            </a:r>
            <a:r>
              <a:rPr lang="zh-CN" altLang="en-US" dirty="0"/>
              <a:t>，不仅效果提升，模型持续增大变深，同时引入了 </a:t>
            </a:r>
            <a:r>
              <a:rPr lang="en-US" altLang="zh-CN" dirty="0"/>
              <a:t>GPU </a:t>
            </a:r>
            <a:r>
              <a:rPr lang="zh-CN" altLang="en-US" dirty="0"/>
              <a:t>训练，新的层（</a:t>
            </a:r>
            <a:r>
              <a:rPr lang="en-US" altLang="zh-CN" dirty="0"/>
              <a:t>ReLU</a:t>
            </a:r>
            <a:r>
              <a:rPr lang="zh-CN" altLang="en-US" dirty="0"/>
              <a:t>等）。</a:t>
            </a:r>
          </a:p>
        </p:txBody>
      </p:sp>
      <p:pic>
        <p:nvPicPr>
          <p:cNvPr id="2" name="图片 1">
            <a:extLst>
              <a:ext uri="{FF2B5EF4-FFF2-40B4-BE49-F238E27FC236}">
                <a16:creationId xmlns:a16="http://schemas.microsoft.com/office/drawing/2014/main" id="{3EA7D695-079F-EE4E-AB80-D5D1C3399FE4}"/>
              </a:ext>
            </a:extLst>
          </p:cNvPr>
          <p:cNvPicPr>
            <a:picLocks noChangeAspect="1"/>
          </p:cNvPicPr>
          <p:nvPr/>
        </p:nvPicPr>
        <p:blipFill>
          <a:blip r:embed="rId2"/>
          <a:stretch>
            <a:fillRect/>
          </a:stretch>
        </p:blipFill>
        <p:spPr>
          <a:xfrm>
            <a:off x="518693" y="2853658"/>
            <a:ext cx="6875832" cy="2946785"/>
          </a:xfrm>
          <a:prstGeom prst="roundRect">
            <a:avLst>
              <a:gd name="adj" fmla="val 2759"/>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0777AB48-BED2-594A-9EA8-B9F6490C2A2A}"/>
              </a:ext>
            </a:extLst>
          </p:cNvPr>
          <p:cNvPicPr>
            <a:picLocks noChangeAspect="1"/>
          </p:cNvPicPr>
          <p:nvPr/>
        </p:nvPicPr>
        <p:blipFill>
          <a:blip r:embed="rId3"/>
          <a:stretch>
            <a:fillRect/>
          </a:stretch>
        </p:blipFill>
        <p:spPr>
          <a:xfrm>
            <a:off x="7659056" y="2853658"/>
            <a:ext cx="4192583" cy="3193679"/>
          </a:xfrm>
          <a:prstGeom prst="rect">
            <a:avLst/>
          </a:prstGeom>
        </p:spPr>
      </p:pic>
    </p:spTree>
    <p:extLst>
      <p:ext uri="{BB962C8B-B14F-4D97-AF65-F5344CB8AC3E}">
        <p14:creationId xmlns:p14="http://schemas.microsoft.com/office/powerpoint/2010/main" val="57517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1BF2BB-A70C-9649-8ABC-7735A42AD1D3}"/>
              </a:ext>
            </a:extLst>
          </p:cNvPr>
          <p:cNvSpPr>
            <a:spLocks noGrp="1"/>
          </p:cNvSpPr>
          <p:nvPr>
            <p:ph type="title"/>
          </p:nvPr>
        </p:nvSpPr>
        <p:spPr/>
        <p:txBody>
          <a:bodyPr/>
          <a:lstStyle/>
          <a:p>
            <a:r>
              <a:rPr lang="zh-CN" altLang="en-US" dirty="0"/>
              <a:t>深度学习在 </a:t>
            </a:r>
            <a:r>
              <a:rPr lang="en-US" altLang="zh-CN" dirty="0"/>
              <a:t>ImageNet</a:t>
            </a:r>
            <a:r>
              <a:rPr lang="zh-CN" altLang="en-US" dirty="0"/>
              <a:t> 精度持续突破</a:t>
            </a:r>
          </a:p>
        </p:txBody>
      </p:sp>
      <p:sp>
        <p:nvSpPr>
          <p:cNvPr id="5" name="内容占位符 4">
            <a:extLst>
              <a:ext uri="{FF2B5EF4-FFF2-40B4-BE49-F238E27FC236}">
                <a16:creationId xmlns:a16="http://schemas.microsoft.com/office/drawing/2014/main" id="{E1CE357F-A961-C340-9DA9-08473A31648C}"/>
              </a:ext>
            </a:extLst>
          </p:cNvPr>
          <p:cNvSpPr>
            <a:spLocks noGrp="1"/>
          </p:cNvSpPr>
          <p:nvPr>
            <p:ph sz="half" idx="1"/>
          </p:nvPr>
        </p:nvSpPr>
        <p:spPr/>
        <p:txBody>
          <a:bodyPr/>
          <a:lstStyle/>
          <a:p>
            <a:r>
              <a:rPr lang="en-US" altLang="zh-CN" dirty="0"/>
              <a:t>2015 </a:t>
            </a:r>
            <a:r>
              <a:rPr lang="zh-CN" altLang="en-US" dirty="0"/>
              <a:t>年 </a:t>
            </a:r>
            <a:r>
              <a:rPr lang="en-US" altLang="zh-CN" dirty="0"/>
              <a:t>Inception</a:t>
            </a:r>
            <a:r>
              <a:rPr lang="zh-CN" altLang="en-US" dirty="0"/>
              <a:t>，模型进一步复杂新的层被提出，错误率进一步降低到 </a:t>
            </a:r>
            <a:r>
              <a:rPr lang="en-US" altLang="zh-CN" dirty="0"/>
              <a:t>6.7%</a:t>
            </a:r>
            <a:r>
              <a:rPr lang="zh-CN" altLang="en-US" dirty="0"/>
              <a:t>。到 </a:t>
            </a:r>
            <a:r>
              <a:rPr lang="en-US" altLang="zh-CN" dirty="0"/>
              <a:t>2015 </a:t>
            </a:r>
            <a:r>
              <a:rPr lang="zh-CN" altLang="en-US" dirty="0"/>
              <a:t>年 </a:t>
            </a:r>
            <a:r>
              <a:rPr lang="en-US" altLang="zh-CN" dirty="0"/>
              <a:t>ResNet</a:t>
            </a:r>
            <a:r>
              <a:rPr lang="zh-CN" altLang="en-US" dirty="0"/>
              <a:t> 模型层数进一步加深，甚至达到上百层。到 </a:t>
            </a:r>
            <a:r>
              <a:rPr lang="en-US" altLang="zh-CN" dirty="0"/>
              <a:t>2019 </a:t>
            </a:r>
            <a:r>
              <a:rPr lang="zh-CN" altLang="en-US" dirty="0"/>
              <a:t>年 </a:t>
            </a:r>
            <a:r>
              <a:rPr lang="en-US" altLang="zh-CN" dirty="0"/>
              <a:t>NAS</a:t>
            </a:r>
            <a:r>
              <a:rPr lang="zh-CN" altLang="en-US" dirty="0"/>
              <a:t>，模型设计朝自动化方式设计。</a:t>
            </a:r>
          </a:p>
          <a:p>
            <a:endParaRPr lang="zh-CN" altLang="en-US" dirty="0"/>
          </a:p>
        </p:txBody>
      </p:sp>
      <p:pic>
        <p:nvPicPr>
          <p:cNvPr id="2" name="图片 1">
            <a:extLst>
              <a:ext uri="{FF2B5EF4-FFF2-40B4-BE49-F238E27FC236}">
                <a16:creationId xmlns:a16="http://schemas.microsoft.com/office/drawing/2014/main" id="{01D1BE4D-7D2F-144C-9856-EFC84AC4B3AE}"/>
              </a:ext>
            </a:extLst>
          </p:cNvPr>
          <p:cNvPicPr>
            <a:picLocks noChangeAspect="1"/>
          </p:cNvPicPr>
          <p:nvPr/>
        </p:nvPicPr>
        <p:blipFill>
          <a:blip r:embed="rId2"/>
          <a:stretch>
            <a:fillRect/>
          </a:stretch>
        </p:blipFill>
        <p:spPr>
          <a:xfrm>
            <a:off x="886394" y="2559217"/>
            <a:ext cx="4763968" cy="3740369"/>
          </a:xfrm>
          <a:prstGeom prst="rect">
            <a:avLst/>
          </a:prstGeom>
        </p:spPr>
      </p:pic>
      <p:pic>
        <p:nvPicPr>
          <p:cNvPr id="3" name="图片 2">
            <a:extLst>
              <a:ext uri="{FF2B5EF4-FFF2-40B4-BE49-F238E27FC236}">
                <a16:creationId xmlns:a16="http://schemas.microsoft.com/office/drawing/2014/main" id="{F8C0B4CE-87CC-6246-B793-6CDC54656D48}"/>
              </a:ext>
            </a:extLst>
          </p:cNvPr>
          <p:cNvPicPr>
            <a:picLocks noChangeAspect="1"/>
          </p:cNvPicPr>
          <p:nvPr/>
        </p:nvPicPr>
        <p:blipFill>
          <a:blip r:embed="rId3"/>
          <a:stretch>
            <a:fillRect/>
          </a:stretch>
        </p:blipFill>
        <p:spPr>
          <a:xfrm>
            <a:off x="6469247" y="2757823"/>
            <a:ext cx="4639015" cy="3541763"/>
          </a:xfrm>
          <a:prstGeom prst="rect">
            <a:avLst/>
          </a:prstGeom>
        </p:spPr>
      </p:pic>
    </p:spTree>
    <p:extLst>
      <p:ext uri="{BB962C8B-B14F-4D97-AF65-F5344CB8AC3E}">
        <p14:creationId xmlns:p14="http://schemas.microsoft.com/office/powerpoint/2010/main" val="225284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算法的主要演进点</a:t>
            </a:r>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zh-CN" altLang="en-US" b="1" dirty="0"/>
              <a:t>创新的激活函数和模型层：</a:t>
            </a:r>
            <a:r>
              <a:rPr lang="en-US" altLang="zh-CN" dirty="0"/>
              <a:t>ReLU</a:t>
            </a:r>
            <a:r>
              <a:rPr lang="zh-CN" altLang="en-US" dirty="0"/>
              <a:t>、</a:t>
            </a:r>
            <a:r>
              <a:rPr lang="en-US" altLang="zh-CN" dirty="0" err="1"/>
              <a:t>GReLU</a:t>
            </a:r>
            <a:r>
              <a:rPr lang="zh-CN" altLang="en-US" dirty="0"/>
              <a:t>、</a:t>
            </a:r>
            <a:r>
              <a:rPr lang="en-US" altLang="zh-CN" dirty="0"/>
              <a:t>Batch Normalization</a:t>
            </a:r>
            <a:r>
              <a:rPr lang="zh-CN" altLang="en-US" dirty="0"/>
              <a:t>、</a:t>
            </a:r>
            <a:r>
              <a:rPr lang="en-US" altLang="zh-CN" dirty="0"/>
              <a:t>Group</a:t>
            </a:r>
            <a:r>
              <a:rPr lang="zh-CN" altLang="en-US" dirty="0"/>
              <a:t> </a:t>
            </a:r>
            <a:r>
              <a:rPr lang="en-US" altLang="zh-CN" dirty="0"/>
              <a:t>Normalization </a:t>
            </a:r>
            <a:r>
              <a:rPr lang="zh-CN" altLang="en-US" dirty="0"/>
              <a:t>等；</a:t>
            </a:r>
          </a:p>
          <a:p>
            <a:r>
              <a:rPr lang="zh-CN" altLang="en-US" b="1" dirty="0"/>
              <a:t>更复杂更深的网络结构：</a:t>
            </a:r>
            <a:r>
              <a:rPr lang="en-US" altLang="zh-CN" dirty="0"/>
              <a:t>ResNet50</a:t>
            </a:r>
            <a:r>
              <a:rPr lang="zh-CN" altLang="en-US" dirty="0"/>
              <a:t>、</a:t>
            </a:r>
            <a:r>
              <a:rPr lang="en-US" altLang="zh-CN" dirty="0"/>
              <a:t>ResNet101</a:t>
            </a:r>
            <a:r>
              <a:rPr lang="zh-CN" altLang="en-US" dirty="0"/>
              <a:t>、</a:t>
            </a:r>
            <a:r>
              <a:rPr lang="en-US" altLang="zh-CN" dirty="0"/>
              <a:t>ResNet150</a:t>
            </a:r>
            <a:r>
              <a:rPr lang="zh-CN" altLang="en-US" dirty="0"/>
              <a:t>等；</a:t>
            </a:r>
          </a:p>
          <a:p>
            <a:r>
              <a:rPr lang="zh-CN" altLang="en-US" b="1" dirty="0"/>
              <a:t>更好的训练技巧：</a:t>
            </a:r>
            <a:r>
              <a:rPr lang="zh-CN" altLang="en-US" dirty="0"/>
              <a:t>正则化（</a:t>
            </a:r>
            <a:r>
              <a:rPr lang="en-US" altLang="zh-CN" dirty="0"/>
              <a:t>Regularization</a:t>
            </a:r>
            <a:r>
              <a:rPr lang="zh-CN" altLang="en-US" dirty="0"/>
              <a:t>）、初始化（</a:t>
            </a:r>
            <a:r>
              <a:rPr lang="en-US" altLang="zh-CN" dirty="0"/>
              <a:t>Initialization</a:t>
            </a:r>
            <a:r>
              <a:rPr lang="zh-CN" altLang="en-US" dirty="0"/>
              <a:t>）、学习方法（</a:t>
            </a:r>
            <a:r>
              <a:rPr lang="en-US" altLang="zh-CN" dirty="0"/>
              <a:t>Learning</a:t>
            </a:r>
            <a:r>
              <a:rPr lang="zh-CN" altLang="en-US" dirty="0"/>
              <a:t>）等。</a:t>
            </a:r>
          </a:p>
          <a:p>
            <a:endParaRPr lang="zh-CN" altLang="en-US" dirty="0"/>
          </a:p>
        </p:txBody>
      </p:sp>
    </p:spTree>
    <p:extLst>
      <p:ext uri="{BB962C8B-B14F-4D97-AF65-F5344CB8AC3E}">
        <p14:creationId xmlns:p14="http://schemas.microsoft.com/office/powerpoint/2010/main" val="135167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其他领域算法突破：</a:t>
            </a:r>
            <a:r>
              <a:rPr lang="en-US" altLang="zh-CN" dirty="0"/>
              <a:t>NLP</a:t>
            </a:r>
            <a:endParaRPr lang="zh-CN" altLang="en-US" dirty="0"/>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en-US" altLang="zh-CN" dirty="0"/>
              <a:t>2019 </a:t>
            </a:r>
            <a:r>
              <a:rPr lang="zh-CN" altLang="en-US" dirty="0"/>
              <a:t>年，在斯坦福大学举办的 </a:t>
            </a:r>
            <a:r>
              <a:rPr lang="en-US" altLang="zh-CN" dirty="0" err="1"/>
              <a:t>SQuAD</a:t>
            </a:r>
            <a:r>
              <a:rPr lang="zh-CN" altLang="en-US" dirty="0"/>
              <a:t>（</a:t>
            </a:r>
            <a:r>
              <a:rPr lang="en-US" altLang="zh-CN" dirty="0"/>
              <a:t>Stanford Question Answering Dataset</a:t>
            </a:r>
            <a:r>
              <a:rPr lang="zh-CN" altLang="en-US" dirty="0"/>
              <a:t>）和 </a:t>
            </a:r>
            <a:r>
              <a:rPr lang="en-US" altLang="zh-CN" dirty="0" err="1"/>
              <a:t>CoQA</a:t>
            </a:r>
            <a:r>
              <a:rPr lang="zh-CN" altLang="en-US" dirty="0"/>
              <a:t>（</a:t>
            </a:r>
            <a:r>
              <a:rPr lang="en-US" altLang="zh-CN" dirty="0"/>
              <a:t>Conversational Question Answering</a:t>
            </a:r>
            <a:r>
              <a:rPr lang="zh-CN" altLang="en-US" dirty="0"/>
              <a:t>）挑战赛中，微软亚洲研究院（</a:t>
            </a:r>
            <a:r>
              <a:rPr lang="en-US" altLang="zh-CN" dirty="0"/>
              <a:t>MSRA</a:t>
            </a:r>
            <a:r>
              <a:rPr lang="zh-CN" altLang="en-US" dirty="0"/>
              <a:t>） 的 </a:t>
            </a:r>
            <a:r>
              <a:rPr lang="en-US" altLang="zh-CN" dirty="0"/>
              <a:t>NLP </a:t>
            </a:r>
            <a:r>
              <a:rPr lang="zh-CN" altLang="en-US" dirty="0"/>
              <a:t>团队通过多阶段（</a:t>
            </a:r>
            <a:r>
              <a:rPr lang="en-US" altLang="zh-CN" dirty="0"/>
              <a:t>Multi-Stage</a:t>
            </a:r>
            <a:r>
              <a:rPr lang="zh-CN" altLang="en-US" dirty="0"/>
              <a:t>），多任务（</a:t>
            </a:r>
            <a:r>
              <a:rPr lang="en-US" altLang="zh-CN" dirty="0"/>
              <a:t>Multi-Task</a:t>
            </a:r>
            <a:r>
              <a:rPr lang="zh-CN" altLang="en-US" dirty="0"/>
              <a:t>）学习的方式取得第一。</a:t>
            </a:r>
          </a:p>
        </p:txBody>
      </p:sp>
      <p:pic>
        <p:nvPicPr>
          <p:cNvPr id="2" name="图片 1">
            <a:extLst>
              <a:ext uri="{FF2B5EF4-FFF2-40B4-BE49-F238E27FC236}">
                <a16:creationId xmlns:a16="http://schemas.microsoft.com/office/drawing/2014/main" id="{13D81AA4-EE7B-C348-BE26-CFB1AC823187}"/>
              </a:ext>
            </a:extLst>
          </p:cNvPr>
          <p:cNvPicPr>
            <a:picLocks noChangeAspect="1"/>
          </p:cNvPicPr>
          <p:nvPr/>
        </p:nvPicPr>
        <p:blipFill>
          <a:blip r:embed="rId2"/>
          <a:stretch>
            <a:fillRect/>
          </a:stretch>
        </p:blipFill>
        <p:spPr>
          <a:xfrm>
            <a:off x="2511972" y="3002334"/>
            <a:ext cx="7172817" cy="3199203"/>
          </a:xfrm>
          <a:prstGeom prst="rect">
            <a:avLst/>
          </a:prstGeom>
        </p:spPr>
      </p:pic>
    </p:spTree>
    <p:extLst>
      <p:ext uri="{BB962C8B-B14F-4D97-AF65-F5344CB8AC3E}">
        <p14:creationId xmlns:p14="http://schemas.microsoft.com/office/powerpoint/2010/main" val="1744073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其他领域算法突破：</a:t>
            </a:r>
            <a:r>
              <a:rPr lang="en-US" altLang="zh-CN" dirty="0"/>
              <a:t> Speech</a:t>
            </a:r>
            <a:endParaRPr lang="zh-CN" altLang="en-US" dirty="0"/>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en-US" altLang="zh-CN" dirty="0"/>
              <a:t>2016 </a:t>
            </a:r>
            <a:r>
              <a:rPr lang="zh-CN" altLang="en-US" dirty="0"/>
              <a:t>年，微软研究院（</a:t>
            </a:r>
            <a:r>
              <a:rPr lang="en-US" altLang="zh-CN" dirty="0"/>
              <a:t>MSR</a:t>
            </a:r>
            <a:r>
              <a:rPr lang="zh-CN" altLang="en-US" dirty="0"/>
              <a:t>）提出的 </a:t>
            </a:r>
            <a:r>
              <a:rPr lang="en-US" altLang="zh-CN" dirty="0"/>
              <a:t>Combined </a:t>
            </a:r>
            <a:r>
              <a:rPr lang="zh-CN" altLang="en-US" dirty="0"/>
              <a:t>模型系统的在 </a:t>
            </a:r>
            <a:r>
              <a:rPr lang="en-US" altLang="zh-CN" dirty="0"/>
              <a:t>NIST 2000</a:t>
            </a:r>
            <a:r>
              <a:rPr lang="zh-CN" altLang="en-US" baseline="30000" dirty="0"/>
              <a:t> </a:t>
            </a:r>
            <a:r>
              <a:rPr lang="zh-CN" altLang="en-US" dirty="0"/>
              <a:t>数据集上错误率为 </a:t>
            </a:r>
            <a:r>
              <a:rPr lang="en-US" altLang="zh-CN" dirty="0"/>
              <a:t>6.2%</a:t>
            </a:r>
            <a:r>
              <a:rPr lang="zh-CN" altLang="en-US" dirty="0"/>
              <a:t>，超越之前报告的基准测试结果。</a:t>
            </a:r>
          </a:p>
        </p:txBody>
      </p:sp>
      <p:pic>
        <p:nvPicPr>
          <p:cNvPr id="2" name="图片 1">
            <a:extLst>
              <a:ext uri="{FF2B5EF4-FFF2-40B4-BE49-F238E27FC236}">
                <a16:creationId xmlns:a16="http://schemas.microsoft.com/office/drawing/2014/main" id="{7808F3BA-A699-F549-B9AA-1B4555372C31}"/>
              </a:ext>
            </a:extLst>
          </p:cNvPr>
          <p:cNvPicPr>
            <a:picLocks noChangeAspect="1"/>
          </p:cNvPicPr>
          <p:nvPr/>
        </p:nvPicPr>
        <p:blipFill>
          <a:blip r:embed="rId2"/>
          <a:stretch>
            <a:fillRect/>
          </a:stretch>
        </p:blipFill>
        <p:spPr>
          <a:xfrm>
            <a:off x="2218531" y="2699188"/>
            <a:ext cx="7759700" cy="3162300"/>
          </a:xfrm>
          <a:prstGeom prst="roundRect">
            <a:avLst>
              <a:gd name="adj" fmla="val 128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7897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其他领域算法突破：</a:t>
            </a:r>
            <a:r>
              <a:rPr lang="en-US" altLang="zh-CN" dirty="0"/>
              <a:t> Reinforcement</a:t>
            </a:r>
            <a:endParaRPr lang="zh-CN" altLang="en-US" dirty="0"/>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en-US" altLang="zh-CN" dirty="0"/>
              <a:t>2016 </a:t>
            </a:r>
            <a:r>
              <a:rPr lang="zh-CN" altLang="en-US" dirty="0"/>
              <a:t>年，</a:t>
            </a:r>
            <a:r>
              <a:rPr lang="en-US" altLang="zh-CN" dirty="0"/>
              <a:t>Google DeepMind </a:t>
            </a:r>
            <a:r>
              <a:rPr lang="zh-CN" altLang="en-US" dirty="0"/>
              <a:t>研发的 </a:t>
            </a:r>
            <a:r>
              <a:rPr lang="en-US" altLang="zh-CN" dirty="0"/>
              <a:t>AlphaGo</a:t>
            </a:r>
            <a:r>
              <a:rPr lang="zh-CN" altLang="en-US" baseline="30000" dirty="0"/>
              <a:t> </a:t>
            </a:r>
            <a:r>
              <a:rPr lang="zh-CN" altLang="en-US" dirty="0"/>
              <a:t>在围棋比赛中以 </a:t>
            </a:r>
            <a:r>
              <a:rPr lang="en-US" altLang="zh-CN" dirty="0"/>
              <a:t>4:1 </a:t>
            </a:r>
            <a:r>
              <a:rPr lang="zh-CN" altLang="en-US" dirty="0"/>
              <a:t>的高分击败了世界大师级冠军李世石。</a:t>
            </a:r>
            <a:r>
              <a:rPr lang="en-US" altLang="zh-CN" dirty="0"/>
              <a:t>OpenAI </a:t>
            </a:r>
            <a:r>
              <a:rPr lang="zh-CN" altLang="en-US" dirty="0"/>
              <a:t>训练出了名为 </a:t>
            </a:r>
            <a:r>
              <a:rPr lang="en-US" altLang="zh-CN" dirty="0"/>
              <a:t>OpenAI Five</a:t>
            </a:r>
            <a:r>
              <a:rPr lang="zh-CN" altLang="en-US" baseline="30000" dirty="0"/>
              <a:t> </a:t>
            </a:r>
            <a:r>
              <a:rPr lang="en-US" altLang="zh-CN" dirty="0"/>
              <a:t> </a:t>
            </a:r>
            <a:r>
              <a:rPr lang="zh-CN" altLang="en-US" dirty="0"/>
              <a:t>的 </a:t>
            </a:r>
            <a:r>
              <a:rPr lang="en-US" altLang="zh-CN" dirty="0" err="1"/>
              <a:t>Dota</a:t>
            </a:r>
            <a:r>
              <a:rPr lang="en-US" altLang="zh-CN" dirty="0"/>
              <a:t> 2 </a:t>
            </a:r>
            <a:r>
              <a:rPr lang="zh-CN" altLang="en-US" dirty="0"/>
              <a:t>游戏智能体，击败 </a:t>
            </a:r>
            <a:r>
              <a:rPr lang="en-US" altLang="zh-CN" dirty="0" err="1"/>
              <a:t>Dota</a:t>
            </a:r>
            <a:r>
              <a:rPr lang="en-US" altLang="zh-CN" dirty="0"/>
              <a:t> 2 </a:t>
            </a:r>
            <a:r>
              <a:rPr lang="zh-CN" altLang="en-US" dirty="0"/>
              <a:t>世界冠军战队，这是首个击败电子竞技游戏世界冠军的人工智能系统。</a:t>
            </a:r>
          </a:p>
        </p:txBody>
      </p:sp>
      <p:pic>
        <p:nvPicPr>
          <p:cNvPr id="2" name="图片 1">
            <a:extLst>
              <a:ext uri="{FF2B5EF4-FFF2-40B4-BE49-F238E27FC236}">
                <a16:creationId xmlns:a16="http://schemas.microsoft.com/office/drawing/2014/main" id="{D4D90006-4913-1242-9DDF-D1069B4894D9}"/>
              </a:ext>
            </a:extLst>
          </p:cNvPr>
          <p:cNvPicPr>
            <a:picLocks noChangeAspect="1"/>
          </p:cNvPicPr>
          <p:nvPr/>
        </p:nvPicPr>
        <p:blipFill>
          <a:blip r:embed="rId2"/>
          <a:stretch>
            <a:fillRect/>
          </a:stretch>
        </p:blipFill>
        <p:spPr>
          <a:xfrm>
            <a:off x="1048276" y="2921438"/>
            <a:ext cx="10100209" cy="31048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66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1124E51-98F0-1F45-B179-93C42C3A3E90}"/>
              </a:ext>
            </a:extLst>
          </p:cNvPr>
          <p:cNvSpPr>
            <a:spLocks noGrp="1"/>
          </p:cNvSpPr>
          <p:nvPr>
            <p:ph type="title"/>
          </p:nvPr>
        </p:nvSpPr>
        <p:spPr/>
        <p:txBody>
          <a:bodyPr/>
          <a:lstStyle/>
          <a:p>
            <a:r>
              <a:rPr lang="zh-CN" altLang="en-US" dirty="0"/>
              <a:t>数据、算法对 </a:t>
            </a:r>
            <a:r>
              <a:rPr lang="en-US" altLang="zh-CN" dirty="0"/>
              <a:t>AI</a:t>
            </a:r>
            <a:r>
              <a:rPr lang="zh-CN" altLang="en-US" dirty="0"/>
              <a:t> 系统的挑战</a:t>
            </a:r>
          </a:p>
        </p:txBody>
      </p:sp>
      <p:sp>
        <p:nvSpPr>
          <p:cNvPr id="6" name="内容占位符 5">
            <a:extLst>
              <a:ext uri="{FF2B5EF4-FFF2-40B4-BE49-F238E27FC236}">
                <a16:creationId xmlns:a16="http://schemas.microsoft.com/office/drawing/2014/main" id="{0FE48E5B-9987-0B4F-94EC-EF1DA38D407D}"/>
              </a:ext>
            </a:extLst>
          </p:cNvPr>
          <p:cNvSpPr>
            <a:spLocks noGrp="1"/>
          </p:cNvSpPr>
          <p:nvPr>
            <p:ph sz="half" idx="1"/>
          </p:nvPr>
        </p:nvSpPr>
        <p:spPr/>
        <p:txBody>
          <a:bodyPr/>
          <a:lstStyle/>
          <a:p>
            <a:r>
              <a:rPr lang="zh-CN" altLang="en-US" dirty="0"/>
              <a:t>除了数据本身不断的沉淀，算法研究员和工程师不断设计新的算法和模型提升预测效果，不断取得突破性进展。</a:t>
            </a:r>
            <a:endParaRPr lang="en-US" altLang="zh-CN" dirty="0"/>
          </a:p>
          <a:p>
            <a:r>
              <a:rPr lang="zh-CN" altLang="en-US" dirty="0"/>
              <a:t>新算法和模型结构需要 </a:t>
            </a:r>
            <a:r>
              <a:rPr lang="en-US" altLang="zh-CN" dirty="0"/>
              <a:t>AI</a:t>
            </a:r>
            <a:r>
              <a:rPr lang="zh-CN" altLang="en-US" dirty="0"/>
              <a:t> 框架提供编程的表达力和灵活性，对硬件执行的系统优化有可能会改变现有的计算架构，进而产生了针对 </a:t>
            </a:r>
            <a:r>
              <a:rPr lang="en-US" altLang="zh-CN" dirty="0"/>
              <a:t>AI</a:t>
            </a:r>
            <a:r>
              <a:rPr lang="zh-CN" altLang="en-US" dirty="0"/>
              <a:t> 系统的软硬件架构变革的挑战。</a:t>
            </a:r>
          </a:p>
        </p:txBody>
      </p:sp>
    </p:spTree>
    <p:extLst>
      <p:ext uri="{BB962C8B-B14F-4D97-AF65-F5344CB8AC3E}">
        <p14:creationId xmlns:p14="http://schemas.microsoft.com/office/powerpoint/2010/main" val="2494962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计算体系的进步</a:t>
            </a:r>
          </a:p>
        </p:txBody>
      </p:sp>
    </p:spTree>
    <p:extLst>
      <p:ext uri="{BB962C8B-B14F-4D97-AF65-F5344CB8AC3E}">
        <p14:creationId xmlns:p14="http://schemas.microsoft.com/office/powerpoint/2010/main" val="165201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E683E5-C784-1242-9751-43B53AD852B6}"/>
              </a:ext>
            </a:extLst>
          </p:cNvPr>
          <p:cNvSpPr>
            <a:spLocks noGrp="1"/>
          </p:cNvSpPr>
          <p:nvPr>
            <p:ph type="title"/>
          </p:nvPr>
        </p:nvSpPr>
        <p:spPr/>
        <p:txBody>
          <a:bodyPr/>
          <a:lstStyle/>
          <a:p>
            <a:r>
              <a:rPr lang="zh-CN" altLang="en-US" dirty="0"/>
              <a:t>摩尔定律</a:t>
            </a:r>
          </a:p>
        </p:txBody>
      </p:sp>
      <p:pic>
        <p:nvPicPr>
          <p:cNvPr id="5" name="图片 4">
            <a:extLst>
              <a:ext uri="{FF2B5EF4-FFF2-40B4-BE49-F238E27FC236}">
                <a16:creationId xmlns:a16="http://schemas.microsoft.com/office/drawing/2014/main" id="{BB2C0282-F1D5-E54C-B027-D8978B87CA34}"/>
              </a:ext>
            </a:extLst>
          </p:cNvPr>
          <p:cNvPicPr>
            <a:picLocks noChangeAspect="1"/>
          </p:cNvPicPr>
          <p:nvPr/>
        </p:nvPicPr>
        <p:blipFill>
          <a:blip r:embed="rId2"/>
          <a:stretch>
            <a:fillRect/>
          </a:stretch>
        </p:blipFill>
        <p:spPr>
          <a:xfrm>
            <a:off x="2921630" y="1360170"/>
            <a:ext cx="8934040" cy="4830999"/>
          </a:xfrm>
          <a:prstGeom prst="rect">
            <a:avLst/>
          </a:prstGeom>
        </p:spPr>
      </p:pic>
      <p:sp>
        <p:nvSpPr>
          <p:cNvPr id="3" name="内容占位符 2">
            <a:extLst>
              <a:ext uri="{FF2B5EF4-FFF2-40B4-BE49-F238E27FC236}">
                <a16:creationId xmlns:a16="http://schemas.microsoft.com/office/drawing/2014/main" id="{6A6A26F0-3BE7-BE45-8C18-C0C2F19047FD}"/>
              </a:ext>
            </a:extLst>
          </p:cNvPr>
          <p:cNvSpPr>
            <a:spLocks noGrp="1"/>
          </p:cNvSpPr>
          <p:nvPr>
            <p:ph sz="half" idx="1"/>
          </p:nvPr>
        </p:nvSpPr>
        <p:spPr>
          <a:xfrm>
            <a:off x="341093" y="1360170"/>
            <a:ext cx="2582019" cy="4994910"/>
          </a:xfrm>
        </p:spPr>
        <p:txBody>
          <a:bodyPr/>
          <a:lstStyle/>
          <a:p>
            <a:r>
              <a:rPr lang="zh-CN" altLang="en-US" dirty="0"/>
              <a:t>从 </a:t>
            </a:r>
            <a:r>
              <a:rPr lang="en-US" altLang="zh-CN" dirty="0"/>
              <a:t>1960 </a:t>
            </a:r>
            <a:r>
              <a:rPr lang="zh-CN" altLang="en-US" dirty="0"/>
              <a:t>年以来，计算机性能增长主要来自摩尔定律</a:t>
            </a:r>
            <a:endParaRPr lang="en-US" altLang="zh-CN" dirty="0"/>
          </a:p>
          <a:p>
            <a:r>
              <a:rPr lang="zh-CN" altLang="en-US" dirty="0"/>
              <a:t>到二十世纪初大概增长了 </a:t>
            </a:r>
            <a:r>
              <a:rPr lang="en-US" altLang="zh-CN" dirty="0"/>
              <a:t>10^8 </a:t>
            </a:r>
            <a:r>
              <a:rPr lang="zh-CN" altLang="en-US" dirty="0"/>
              <a:t>倍。</a:t>
            </a:r>
            <a:endParaRPr lang="en-US" altLang="zh-CN" dirty="0"/>
          </a:p>
          <a:p>
            <a:r>
              <a:rPr lang="zh-CN" altLang="en-US" dirty="0"/>
              <a:t>摩尔定律停滞，性能增长逐渐放缓。单纯靠工艺进步，无法满足各种应用对性能要求。</a:t>
            </a:r>
          </a:p>
          <a:p>
            <a:endParaRPr kumimoji="1" lang="zh-CN" altLang="en-US" dirty="0"/>
          </a:p>
        </p:txBody>
      </p:sp>
    </p:spTree>
    <p:extLst>
      <p:ext uri="{BB962C8B-B14F-4D97-AF65-F5344CB8AC3E}">
        <p14:creationId xmlns:p14="http://schemas.microsoft.com/office/powerpoint/2010/main" val="2248679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E683E5-C784-1242-9751-43B53AD852B6}"/>
              </a:ext>
            </a:extLst>
          </p:cNvPr>
          <p:cNvSpPr>
            <a:spLocks noGrp="1"/>
          </p:cNvSpPr>
          <p:nvPr>
            <p:ph type="title"/>
          </p:nvPr>
        </p:nvSpPr>
        <p:spPr/>
        <p:txBody>
          <a:bodyPr/>
          <a:lstStyle/>
          <a:p>
            <a:r>
              <a:rPr lang="en-US" altLang="zh-CN" dirty="0"/>
              <a:t>CPU</a:t>
            </a:r>
            <a:r>
              <a:rPr lang="zh-CN" altLang="en-US" dirty="0"/>
              <a:t> 性能提升的五个阶段</a:t>
            </a:r>
          </a:p>
        </p:txBody>
      </p:sp>
      <p:sp>
        <p:nvSpPr>
          <p:cNvPr id="3" name="内容占位符 2">
            <a:extLst>
              <a:ext uri="{FF2B5EF4-FFF2-40B4-BE49-F238E27FC236}">
                <a16:creationId xmlns:a16="http://schemas.microsoft.com/office/drawing/2014/main" id="{6A6A26F0-3BE7-BE45-8C18-C0C2F19047FD}"/>
              </a:ext>
            </a:extLst>
          </p:cNvPr>
          <p:cNvSpPr>
            <a:spLocks noGrp="1"/>
          </p:cNvSpPr>
          <p:nvPr>
            <p:ph sz="half" idx="1"/>
          </p:nvPr>
        </p:nvSpPr>
        <p:spPr/>
        <p:txBody>
          <a:bodyPr/>
          <a:lstStyle/>
          <a:p>
            <a:pPr marL="457200" indent="-457200">
              <a:buFont typeface="+mj-lt"/>
              <a:buAutoNum type="arabicPeriod"/>
            </a:pPr>
            <a:r>
              <a:rPr lang="en-US" altLang="zh-CN" sz="1800" dirty="0"/>
              <a:t>CISC</a:t>
            </a:r>
            <a:r>
              <a:rPr lang="zh-CN" altLang="en-US" sz="1800" dirty="0"/>
              <a:t>阶段。上世纪</a:t>
            </a:r>
            <a:r>
              <a:rPr lang="en-US" altLang="zh-CN" sz="1800" dirty="0"/>
              <a:t>80</a:t>
            </a:r>
            <a:r>
              <a:rPr lang="zh-CN" altLang="en-US" sz="1800" dirty="0"/>
              <a:t>年代，</a:t>
            </a:r>
            <a:r>
              <a:rPr lang="en-US" altLang="zh-CN" sz="1800" dirty="0"/>
              <a:t>x86</a:t>
            </a:r>
            <a:r>
              <a:rPr lang="zh-CN" altLang="en-US" sz="1800" dirty="0"/>
              <a:t>架构为代表的</a:t>
            </a:r>
            <a:r>
              <a:rPr lang="en-US" altLang="zh-CN" sz="1800" dirty="0"/>
              <a:t>CISC</a:t>
            </a:r>
            <a:r>
              <a:rPr lang="zh-CN" altLang="en-US" sz="1800" dirty="0"/>
              <a:t>架构开启了</a:t>
            </a:r>
            <a:r>
              <a:rPr lang="en-US" altLang="zh-CN" sz="1800" dirty="0"/>
              <a:t>CPU</a:t>
            </a:r>
            <a:r>
              <a:rPr lang="zh-CN" altLang="en-US" sz="1800" dirty="0"/>
              <a:t>性能快速提升的时代，</a:t>
            </a:r>
            <a:r>
              <a:rPr lang="en-US" altLang="zh-CN" sz="1800" dirty="0"/>
              <a:t>CPU</a:t>
            </a:r>
            <a:r>
              <a:rPr lang="zh-CN" altLang="en-US" sz="1800" dirty="0"/>
              <a:t>性能每年提升约</a:t>
            </a:r>
            <a:r>
              <a:rPr lang="en-US" altLang="zh-CN" sz="1800" dirty="0"/>
              <a:t>25%</a:t>
            </a:r>
            <a:r>
              <a:rPr lang="zh-CN" altLang="en-US" sz="1800" dirty="0"/>
              <a:t>（图中</a:t>
            </a:r>
            <a:r>
              <a:rPr lang="en-US" altLang="zh-CN" sz="1800" dirty="0"/>
              <a:t>22%</a:t>
            </a:r>
            <a:r>
              <a:rPr lang="zh-CN" altLang="en-US" sz="1800" dirty="0"/>
              <a:t>数据有误），大约</a:t>
            </a:r>
            <a:r>
              <a:rPr lang="en-US" altLang="zh-CN" sz="1800" dirty="0"/>
              <a:t>3</a:t>
            </a:r>
            <a:r>
              <a:rPr lang="zh-CN" altLang="en-US" sz="1800" dirty="0"/>
              <a:t>年性能可以翻倍。</a:t>
            </a:r>
          </a:p>
          <a:p>
            <a:pPr marL="457200" indent="-457200">
              <a:buFont typeface="+mj-lt"/>
              <a:buAutoNum type="arabicPeriod"/>
            </a:pPr>
            <a:r>
              <a:rPr lang="en-US" altLang="zh-CN" sz="1800" dirty="0"/>
              <a:t>RISC</a:t>
            </a:r>
            <a:r>
              <a:rPr lang="zh-CN" altLang="en-US" sz="1800" dirty="0"/>
              <a:t>阶段。</a:t>
            </a:r>
            <a:r>
              <a:rPr lang="en-US" altLang="zh-CN" sz="1800" dirty="0"/>
              <a:t>CISC</a:t>
            </a:r>
            <a:r>
              <a:rPr lang="zh-CN" altLang="en-US" sz="1800" dirty="0"/>
              <a:t>指令系统越来越复杂，而</a:t>
            </a:r>
            <a:r>
              <a:rPr lang="en-US" altLang="zh-CN" sz="1800" dirty="0"/>
              <a:t>RISC</a:t>
            </a:r>
            <a:r>
              <a:rPr lang="zh-CN" altLang="en-US" sz="1800" dirty="0"/>
              <a:t>证明了“越精简，越高效”。随着</a:t>
            </a:r>
            <a:r>
              <a:rPr lang="en-US" altLang="zh-CN" sz="1800" dirty="0"/>
              <a:t>RISC</a:t>
            </a:r>
            <a:r>
              <a:rPr lang="zh-CN" altLang="en-US" sz="1800" dirty="0"/>
              <a:t>架构的</a:t>
            </a:r>
            <a:r>
              <a:rPr lang="en-US" altLang="zh-CN" sz="1800" dirty="0"/>
              <a:t>CPU</a:t>
            </a:r>
            <a:r>
              <a:rPr lang="zh-CN" altLang="en-US" sz="1800" dirty="0"/>
              <a:t>开始流行，性能每年可以达到</a:t>
            </a:r>
            <a:r>
              <a:rPr lang="en-US" altLang="zh-CN" sz="1800" dirty="0"/>
              <a:t>52%</a:t>
            </a:r>
            <a:r>
              <a:rPr lang="zh-CN" altLang="en-US" sz="1800" dirty="0"/>
              <a:t>，性能翻倍只需要</a:t>
            </a:r>
            <a:r>
              <a:rPr lang="en-US" altLang="zh-CN" sz="1800" dirty="0"/>
              <a:t>18</a:t>
            </a:r>
            <a:r>
              <a:rPr lang="zh-CN" altLang="en-US" sz="1800" dirty="0"/>
              <a:t>个月。</a:t>
            </a:r>
          </a:p>
          <a:p>
            <a:pPr marL="457200" indent="-457200">
              <a:buFont typeface="+mj-lt"/>
              <a:buAutoNum type="arabicPeriod"/>
            </a:pPr>
            <a:r>
              <a:rPr lang="zh-CN" altLang="en-US" sz="1800" dirty="0"/>
              <a:t>多核阶段。单核</a:t>
            </a:r>
            <a:r>
              <a:rPr lang="en-US" altLang="zh-CN" sz="1800" dirty="0"/>
              <a:t>CPU</a:t>
            </a:r>
            <a:r>
              <a:rPr lang="zh-CN" altLang="en-US" sz="1800" dirty="0"/>
              <a:t>的性能提升越来越困难，通过集成更多</a:t>
            </a:r>
            <a:r>
              <a:rPr lang="en-US" altLang="zh-CN" sz="1800" dirty="0"/>
              <a:t>CPU</a:t>
            </a:r>
            <a:r>
              <a:rPr lang="zh-CN" altLang="en-US" sz="1800" dirty="0"/>
              <a:t>核并行的方式来进一步提升性能。这一时期，每年性能提升可以到</a:t>
            </a:r>
            <a:r>
              <a:rPr lang="en-US" altLang="zh-CN" sz="1800" dirty="0"/>
              <a:t>23%</a:t>
            </a:r>
            <a:r>
              <a:rPr lang="zh-CN" altLang="en-US" sz="1800" dirty="0"/>
              <a:t>，性能翻倍需要</a:t>
            </a:r>
            <a:r>
              <a:rPr lang="en-US" altLang="zh-CN" sz="1800" dirty="0"/>
              <a:t>3.5</a:t>
            </a:r>
            <a:r>
              <a:rPr lang="zh-CN" altLang="en-US" sz="1800" dirty="0"/>
              <a:t>年。</a:t>
            </a:r>
          </a:p>
          <a:p>
            <a:pPr marL="457200" indent="-457200">
              <a:buFont typeface="+mj-lt"/>
              <a:buAutoNum type="arabicPeriod"/>
            </a:pPr>
            <a:r>
              <a:rPr lang="zh-CN" altLang="en-US" sz="1800" dirty="0"/>
              <a:t>多核性能递减阶段。随着</a:t>
            </a:r>
            <a:r>
              <a:rPr lang="en-US" altLang="zh-CN" sz="1800" dirty="0"/>
              <a:t>CPU</a:t>
            </a:r>
            <a:r>
              <a:rPr lang="zh-CN" altLang="en-US" sz="1800" dirty="0"/>
              <a:t>核的数量越来越多，阿姆达尔定律证明了处理器数量的增加带来的收益会逐渐递减。这一时期，</a:t>
            </a:r>
            <a:r>
              <a:rPr lang="en-US" altLang="zh-CN" sz="1800" dirty="0"/>
              <a:t>CPU</a:t>
            </a:r>
            <a:r>
              <a:rPr lang="zh-CN" altLang="en-US" sz="1800" dirty="0"/>
              <a:t>性能提升每年只有</a:t>
            </a:r>
            <a:r>
              <a:rPr lang="en-US" altLang="zh-CN" sz="1800" dirty="0"/>
              <a:t>12%</a:t>
            </a:r>
            <a:r>
              <a:rPr lang="zh-CN" altLang="en-US" sz="1800" dirty="0"/>
              <a:t>，性能翻倍需要</a:t>
            </a:r>
            <a:r>
              <a:rPr lang="en-US" altLang="zh-CN" sz="1800" dirty="0"/>
              <a:t>6</a:t>
            </a:r>
            <a:r>
              <a:rPr lang="zh-CN" altLang="en-US" sz="1800" dirty="0"/>
              <a:t>年。</a:t>
            </a:r>
          </a:p>
          <a:p>
            <a:pPr marL="457200" indent="-457200">
              <a:buFont typeface="+mj-lt"/>
              <a:buAutoNum type="arabicPeriod"/>
            </a:pPr>
            <a:r>
              <a:rPr lang="zh-CN" altLang="en-US" sz="1800" dirty="0"/>
              <a:t>性能提升瓶颈阶段。不管是从架构</a:t>
            </a:r>
            <a:r>
              <a:rPr lang="en-US" altLang="zh-CN" sz="1800" dirty="0"/>
              <a:t>/</a:t>
            </a:r>
            <a:r>
              <a:rPr lang="zh-CN" altLang="en-US" sz="1800" dirty="0"/>
              <a:t>微架构设计、工艺、多核并行等各种手段都用尽的时候，</a:t>
            </a:r>
            <a:r>
              <a:rPr lang="en-US" altLang="zh-CN" sz="1800" dirty="0"/>
              <a:t>CPU</a:t>
            </a:r>
            <a:r>
              <a:rPr lang="zh-CN" altLang="en-US" sz="1800" dirty="0"/>
              <a:t>整体的性能提升达到了一个瓶颈。从</a:t>
            </a:r>
            <a:r>
              <a:rPr lang="en-US" altLang="zh-CN" sz="1800" dirty="0"/>
              <a:t>2015</a:t>
            </a:r>
            <a:r>
              <a:rPr lang="zh-CN" altLang="en-US" sz="1800" dirty="0"/>
              <a:t>年之后，</a:t>
            </a:r>
            <a:r>
              <a:rPr lang="en-US" altLang="zh-CN" sz="1800" dirty="0"/>
              <a:t>CPU</a:t>
            </a:r>
            <a:r>
              <a:rPr lang="zh-CN" altLang="en-US" sz="1800" dirty="0"/>
              <a:t>性能每年提升只有</a:t>
            </a:r>
            <a:r>
              <a:rPr lang="en-US" altLang="zh-CN" sz="1800" dirty="0"/>
              <a:t>3%</a:t>
            </a:r>
            <a:r>
              <a:rPr lang="zh-CN" altLang="en-US" sz="1800" dirty="0"/>
              <a:t>，要想性能翻倍，需要</a:t>
            </a:r>
            <a:r>
              <a:rPr lang="en-US" altLang="zh-CN" sz="1800" dirty="0"/>
              <a:t>20</a:t>
            </a:r>
            <a:r>
              <a:rPr lang="zh-CN" altLang="en-US" sz="1800" dirty="0"/>
              <a:t>年。</a:t>
            </a:r>
          </a:p>
        </p:txBody>
      </p:sp>
    </p:spTree>
    <p:extLst>
      <p:ext uri="{BB962C8B-B14F-4D97-AF65-F5344CB8AC3E}">
        <p14:creationId xmlns:p14="http://schemas.microsoft.com/office/powerpoint/2010/main" val="53629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194606-5ED1-284F-9394-EDB544EBC02A}"/>
              </a:ext>
            </a:extLst>
          </p:cNvPr>
          <p:cNvSpPr>
            <a:spLocks noGrp="1"/>
          </p:cNvSpPr>
          <p:nvPr>
            <p:ph type="title"/>
          </p:nvPr>
        </p:nvSpPr>
        <p:spPr/>
        <p:txBody>
          <a:bodyPr/>
          <a:lstStyle/>
          <a:p>
            <a:r>
              <a:rPr lang="en-US" altLang="zh-CN" dirty="0"/>
              <a:t>CPU</a:t>
            </a:r>
            <a:r>
              <a:rPr lang="zh-CN" altLang="en-US" dirty="0"/>
              <a:t> 性能提升的五个阶段</a:t>
            </a:r>
          </a:p>
        </p:txBody>
      </p:sp>
      <p:pic>
        <p:nvPicPr>
          <p:cNvPr id="6" name="图片 5">
            <a:extLst>
              <a:ext uri="{FF2B5EF4-FFF2-40B4-BE49-F238E27FC236}">
                <a16:creationId xmlns:a16="http://schemas.microsoft.com/office/drawing/2014/main" id="{4EDDE50A-422B-E74A-B25A-DFDF6C654DF4}"/>
              </a:ext>
            </a:extLst>
          </p:cNvPr>
          <p:cNvPicPr>
            <a:picLocks noChangeAspect="1"/>
          </p:cNvPicPr>
          <p:nvPr/>
        </p:nvPicPr>
        <p:blipFill>
          <a:blip r:embed="rId2"/>
          <a:stretch>
            <a:fillRect/>
          </a:stretch>
        </p:blipFill>
        <p:spPr>
          <a:xfrm>
            <a:off x="2259751" y="1286787"/>
            <a:ext cx="7677260" cy="5012799"/>
          </a:xfrm>
          <a:prstGeom prst="rect">
            <a:avLst/>
          </a:prstGeom>
        </p:spPr>
      </p:pic>
    </p:spTree>
    <p:extLst>
      <p:ext uri="{BB962C8B-B14F-4D97-AF65-F5344CB8AC3E}">
        <p14:creationId xmlns:p14="http://schemas.microsoft.com/office/powerpoint/2010/main" val="378785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E886D-E8D3-C747-A803-8076B17A2A9C}"/>
              </a:ext>
            </a:extLst>
          </p:cNvPr>
          <p:cNvSpPr>
            <a:spLocks noGrp="1"/>
          </p:cNvSpPr>
          <p:nvPr>
            <p:ph type="title"/>
          </p:nvPr>
        </p:nvSpPr>
        <p:spPr/>
        <p:txBody>
          <a:bodyPr/>
          <a:lstStyle/>
          <a:p>
            <a:r>
              <a:rPr kumimoji="1" lang="en-US" altLang="zh-CN" dirty="0"/>
              <a:t>GPU</a:t>
            </a:r>
            <a:r>
              <a:rPr kumimoji="1" lang="zh-CN" altLang="en-US" dirty="0"/>
              <a:t> 性能提升</a:t>
            </a:r>
          </a:p>
        </p:txBody>
      </p:sp>
      <p:sp>
        <p:nvSpPr>
          <p:cNvPr id="5" name="内容占位符 4">
            <a:extLst>
              <a:ext uri="{FF2B5EF4-FFF2-40B4-BE49-F238E27FC236}">
                <a16:creationId xmlns:a16="http://schemas.microsoft.com/office/drawing/2014/main" id="{59D69F40-96A9-2F4B-9EC9-D785A48CB235}"/>
              </a:ext>
            </a:extLst>
          </p:cNvPr>
          <p:cNvSpPr>
            <a:spLocks noGrp="1"/>
          </p:cNvSpPr>
          <p:nvPr>
            <p:ph sz="half" idx="1"/>
          </p:nvPr>
        </p:nvSpPr>
        <p:spPr>
          <a:xfrm>
            <a:off x="623635" y="1360170"/>
            <a:ext cx="10963473" cy="4994910"/>
          </a:xfrm>
        </p:spPr>
        <p:txBody>
          <a:bodyPr/>
          <a:lstStyle/>
          <a:p>
            <a:r>
              <a:rPr lang="en-US" altLang="zh-CN" dirty="0"/>
              <a:t>1995</a:t>
            </a:r>
            <a:r>
              <a:rPr lang="zh-CN" altLang="en-US" dirty="0"/>
              <a:t> 年后开始为特殊应用定制专用芯片，通过消除通用处理器中冗余的功能部分，来进一步提高对特定应用的计算性能。比如，图形图像处理器 </a:t>
            </a:r>
            <a:r>
              <a:rPr lang="en-US" altLang="zh-CN" dirty="0"/>
              <a:t>GPU </a:t>
            </a:r>
            <a:r>
              <a:rPr lang="zh-CN" altLang="en-US" dirty="0"/>
              <a:t>就对图像类算法做专用加速。后来出现 </a:t>
            </a:r>
            <a:r>
              <a:rPr lang="en-US" altLang="zh-CN" dirty="0"/>
              <a:t>GPGPU</a:t>
            </a:r>
            <a:r>
              <a:rPr lang="zh-CN" altLang="en-US" dirty="0"/>
              <a:t>，对适合于抽象为单指令流多数据流（</a:t>
            </a:r>
            <a:r>
              <a:rPr lang="en-US" altLang="zh-CN" dirty="0"/>
              <a:t>SIMD</a:t>
            </a:r>
            <a:r>
              <a:rPr lang="zh-CN" altLang="en-US" dirty="0"/>
              <a:t>）的并行算法与工作负载能起到加速效果。</a:t>
            </a:r>
          </a:p>
          <a:p>
            <a:endParaRPr lang="zh-CN" altLang="en-US" dirty="0"/>
          </a:p>
        </p:txBody>
      </p:sp>
      <p:pic>
        <p:nvPicPr>
          <p:cNvPr id="6" name="图片 5">
            <a:extLst>
              <a:ext uri="{FF2B5EF4-FFF2-40B4-BE49-F238E27FC236}">
                <a16:creationId xmlns:a16="http://schemas.microsoft.com/office/drawing/2014/main" id="{9D59B7BC-5A98-C74F-97D0-23DF575A1E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994" y="3429000"/>
            <a:ext cx="5547377"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73CAA3AC-F4C7-1542-B585-67F5D383CA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29443" y="3429000"/>
            <a:ext cx="5009976"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399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AA4EF53-3FA8-D747-A372-117819E55584}"/>
              </a:ext>
            </a:extLst>
          </p:cNvPr>
          <p:cNvSpPr>
            <a:spLocks noGrp="1"/>
          </p:cNvSpPr>
          <p:nvPr>
            <p:ph type="title"/>
          </p:nvPr>
        </p:nvSpPr>
        <p:spPr/>
        <p:txBody>
          <a:bodyPr/>
          <a:lstStyle/>
          <a:p>
            <a:r>
              <a:rPr lang="en-US" altLang="zh-CN" dirty="0"/>
              <a:t>DSA</a:t>
            </a:r>
            <a:r>
              <a:rPr lang="zh-CN" altLang="en-US" dirty="0"/>
              <a:t> 专用硬件</a:t>
            </a:r>
          </a:p>
        </p:txBody>
      </p:sp>
      <p:sp>
        <p:nvSpPr>
          <p:cNvPr id="5" name="内容占位符 4">
            <a:extLst>
              <a:ext uri="{FF2B5EF4-FFF2-40B4-BE49-F238E27FC236}">
                <a16:creationId xmlns:a16="http://schemas.microsoft.com/office/drawing/2014/main" id="{02AB4CE7-2EB3-5A4D-B4C4-96072E7FE144}"/>
              </a:ext>
            </a:extLst>
          </p:cNvPr>
          <p:cNvSpPr>
            <a:spLocks noGrp="1"/>
          </p:cNvSpPr>
          <p:nvPr>
            <p:ph sz="half" idx="1"/>
          </p:nvPr>
        </p:nvSpPr>
        <p:spPr>
          <a:xfrm>
            <a:off x="208482" y="1360169"/>
            <a:ext cx="4153312" cy="4994910"/>
          </a:xfrm>
        </p:spPr>
        <p:txBody>
          <a:bodyPr/>
          <a:lstStyle/>
          <a:p>
            <a:r>
              <a:rPr lang="zh-CN" altLang="en-US" dirty="0"/>
              <a:t>对深度学习模型中计算模式进行抽象，转换为矩阵乘法或非线性变换，根据专用负载特点进一步定制流水线化执行的硬件，减少访存提升计算密度，提高专用应用性能。</a:t>
            </a:r>
            <a:endParaRPr lang="en-US" altLang="zh-CN" dirty="0"/>
          </a:p>
          <a:p>
            <a:r>
              <a:rPr lang="zh-CN" altLang="en-US" dirty="0"/>
              <a:t>深度学习负载本身在算法层常常应用的稀疏性和量化等加速手段也逐渐被硬件厂商定制到专用加速器中，在专用计算领域进一步协同优化加速。</a:t>
            </a:r>
          </a:p>
        </p:txBody>
      </p:sp>
      <p:pic>
        <p:nvPicPr>
          <p:cNvPr id="2" name="图片 1">
            <a:extLst>
              <a:ext uri="{FF2B5EF4-FFF2-40B4-BE49-F238E27FC236}">
                <a16:creationId xmlns:a16="http://schemas.microsoft.com/office/drawing/2014/main" id="{AA45917C-244C-3042-A323-FDD1077E2508}"/>
              </a:ext>
            </a:extLst>
          </p:cNvPr>
          <p:cNvPicPr>
            <a:picLocks noChangeAspect="1"/>
          </p:cNvPicPr>
          <p:nvPr/>
        </p:nvPicPr>
        <p:blipFill>
          <a:blip r:embed="rId2"/>
          <a:stretch>
            <a:fillRect/>
          </a:stretch>
        </p:blipFill>
        <p:spPr>
          <a:xfrm>
            <a:off x="4614042" y="1632317"/>
            <a:ext cx="7374240" cy="4450615"/>
          </a:xfrm>
          <a:prstGeom prst="rect">
            <a:avLst/>
          </a:prstGeom>
        </p:spPr>
      </p:pic>
    </p:spTree>
    <p:extLst>
      <p:ext uri="{BB962C8B-B14F-4D97-AF65-F5344CB8AC3E}">
        <p14:creationId xmlns:p14="http://schemas.microsoft.com/office/powerpoint/2010/main" val="406204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D6EB8B-9C00-6A41-8E56-AD8495B93E34}"/>
              </a:ext>
            </a:extLst>
          </p:cNvPr>
          <p:cNvSpPr>
            <a:spLocks noGrp="1"/>
          </p:cNvSpPr>
          <p:nvPr>
            <p:ph type="title"/>
          </p:nvPr>
        </p:nvSpPr>
        <p:spPr/>
        <p:txBody>
          <a:bodyPr/>
          <a:lstStyle/>
          <a:p>
            <a:r>
              <a:rPr lang="zh-CN" altLang="en-US" dirty="0"/>
              <a:t>模型对算力的需求</a:t>
            </a:r>
          </a:p>
        </p:txBody>
      </p:sp>
      <p:pic>
        <p:nvPicPr>
          <p:cNvPr id="5" name="内容占位符 4">
            <a:extLst>
              <a:ext uri="{FF2B5EF4-FFF2-40B4-BE49-F238E27FC236}">
                <a16:creationId xmlns:a16="http://schemas.microsoft.com/office/drawing/2014/main" id="{07983DE8-4666-B042-9AC4-50B8143CAC82}"/>
              </a:ext>
            </a:extLst>
          </p:cNvPr>
          <p:cNvPicPr>
            <a:picLocks noGrp="1" noChangeAspect="1"/>
          </p:cNvPicPr>
          <p:nvPr>
            <p:ph sz="half" idx="1"/>
          </p:nvPr>
        </p:nvPicPr>
        <p:blipFill>
          <a:blip r:embed="rId2"/>
          <a:stretch>
            <a:fillRect/>
          </a:stretch>
        </p:blipFill>
        <p:spPr>
          <a:xfrm>
            <a:off x="1227571" y="1304075"/>
            <a:ext cx="9755599" cy="5019159"/>
          </a:xfrm>
          <a:prstGeom prst="rect">
            <a:avLst/>
          </a:prstGeom>
        </p:spPr>
      </p:pic>
    </p:spTree>
    <p:extLst>
      <p:ext uri="{BB962C8B-B14F-4D97-AF65-F5344CB8AC3E}">
        <p14:creationId xmlns:p14="http://schemas.microsoft.com/office/powerpoint/2010/main" val="283630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7B000A3-D9D7-5449-B6BA-AD9184C0EC6C}"/>
              </a:ext>
            </a:extLst>
          </p:cNvPr>
          <p:cNvSpPr>
            <a:spLocks noGrp="1"/>
          </p:cNvSpPr>
          <p:nvPr>
            <p:ph type="title"/>
          </p:nvPr>
        </p:nvSpPr>
        <p:spPr/>
        <p:txBody>
          <a:bodyPr/>
          <a:lstStyle/>
          <a:p>
            <a:r>
              <a:rPr lang="zh-CN" altLang="en-US" dirty="0"/>
              <a:t>算力瓶颈之后</a:t>
            </a:r>
          </a:p>
        </p:txBody>
      </p:sp>
      <p:sp>
        <p:nvSpPr>
          <p:cNvPr id="6" name="内容占位符 5">
            <a:extLst>
              <a:ext uri="{FF2B5EF4-FFF2-40B4-BE49-F238E27FC236}">
                <a16:creationId xmlns:a16="http://schemas.microsoft.com/office/drawing/2014/main" id="{139F7E6E-4E5F-2647-8C09-D7CE93A6F037}"/>
              </a:ext>
            </a:extLst>
          </p:cNvPr>
          <p:cNvSpPr>
            <a:spLocks noGrp="1"/>
          </p:cNvSpPr>
          <p:nvPr>
            <p:ph sz="half" idx="1"/>
          </p:nvPr>
        </p:nvSpPr>
        <p:spPr/>
        <p:txBody>
          <a:bodyPr/>
          <a:lstStyle/>
          <a:p>
            <a:r>
              <a:rPr lang="zh-CN" altLang="en-US" dirty="0"/>
              <a:t>算力还是可能在短期内成为瓶颈，那么人工智能系统的性能下一代的出路在哪？</a:t>
            </a:r>
            <a:endParaRPr lang="en-US" altLang="zh-CN" dirty="0"/>
          </a:p>
          <a:p>
            <a:r>
              <a:rPr lang="zh-CN" altLang="en-US" dirty="0"/>
              <a:t>在后面的 </a:t>
            </a:r>
            <a:r>
              <a:rPr lang="en-US" altLang="zh-CN" dirty="0"/>
              <a:t>AI</a:t>
            </a:r>
            <a:r>
              <a:rPr lang="zh-CN" altLang="en-US" dirty="0"/>
              <a:t> 系统中会深入地介绍，除单独芯片不断迭代进行性能放大（</a:t>
            </a:r>
            <a:r>
              <a:rPr lang="en-US" altLang="zh-CN" dirty="0"/>
              <a:t>Scale Up</a:t>
            </a:r>
            <a:r>
              <a:rPr lang="zh-CN" altLang="en-US" dirty="0"/>
              <a:t>），系统工程师不断设计更好的分布式计算系统，将计算并行开来达到向外扩展（</a:t>
            </a:r>
            <a:r>
              <a:rPr lang="en-US" altLang="zh-CN" dirty="0"/>
              <a:t>Scale Out</a:t>
            </a:r>
            <a:r>
              <a:rPr lang="zh-CN" altLang="en-US" dirty="0"/>
              <a:t>），同时发掘 </a:t>
            </a:r>
            <a:r>
              <a:rPr lang="en-US" altLang="zh-CN" dirty="0"/>
              <a:t>AI</a:t>
            </a:r>
            <a:r>
              <a:rPr lang="zh-CN" altLang="en-US" dirty="0"/>
              <a:t> 作业特点，系统上软硬件协同设计，进一步提升计算效率和性能。</a:t>
            </a:r>
          </a:p>
          <a:p>
            <a:endParaRPr lang="zh-CN" altLang="en-US" dirty="0"/>
          </a:p>
        </p:txBody>
      </p:sp>
    </p:spTree>
    <p:extLst>
      <p:ext uri="{BB962C8B-B14F-4D97-AF65-F5344CB8AC3E}">
        <p14:creationId xmlns:p14="http://schemas.microsoft.com/office/powerpoint/2010/main" val="354061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208BC7-F501-2349-94BA-46D35B2F17F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Still</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curious</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about</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System</a:t>
            </a:r>
            <a:r>
              <a:rPr lang="zh-CN" altLang="en-US" dirty="0">
                <a:latin typeface="Futura Medium" panose="020B0602020204020303" pitchFamily="34" charset="-79"/>
                <a:cs typeface="Futura Medium" panose="020B0602020204020303" pitchFamily="34" charset="-79"/>
              </a:rPr>
              <a:t>？</a:t>
            </a:r>
          </a:p>
        </p:txBody>
      </p:sp>
      <p:sp>
        <p:nvSpPr>
          <p:cNvPr id="5" name="内容占位符 4">
            <a:extLst>
              <a:ext uri="{FF2B5EF4-FFF2-40B4-BE49-F238E27FC236}">
                <a16:creationId xmlns:a16="http://schemas.microsoft.com/office/drawing/2014/main" id="{C745CA6A-5C2F-9D4C-B983-640927CC0209}"/>
              </a:ext>
            </a:extLst>
          </p:cNvPr>
          <p:cNvSpPr>
            <a:spLocks noGrp="1"/>
          </p:cNvSpPr>
          <p:nvPr>
            <p:ph sz="half" idx="1"/>
          </p:nvPr>
        </p:nvSpPr>
        <p:spPr/>
        <p:txBody>
          <a:bodyPr/>
          <a:lstStyle/>
          <a:p>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爆发三大因素：数据、算法、算力，对</a:t>
            </a:r>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系统带来哪些挑战和冲击？</a:t>
            </a:r>
            <a:endParaRPr lang="en-US" altLang="zh-CN" sz="2400" dirty="0">
              <a:latin typeface="Futura Medium" panose="020B0602020204020303" pitchFamily="34" charset="-79"/>
              <a:cs typeface="Futura Medium" panose="020B0602020204020303" pitchFamily="34" charset="-79"/>
            </a:endParaRPr>
          </a:p>
          <a:p>
            <a:r>
              <a:rPr lang="zh-CN" altLang="en-US" sz="2400" dirty="0">
                <a:latin typeface="Futura Medium" panose="020B0602020204020303" pitchFamily="34" charset="-79"/>
                <a:cs typeface="Futura Medium" panose="020B0602020204020303" pitchFamily="34" charset="-79"/>
              </a:rPr>
              <a:t>需要配套哪些 </a:t>
            </a:r>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系统的体系结构来支撑 </a:t>
            </a:r>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行业快速发展？</a:t>
            </a:r>
          </a:p>
        </p:txBody>
      </p:sp>
      <p:pic>
        <p:nvPicPr>
          <p:cNvPr id="6" name="图片 5">
            <a:extLst>
              <a:ext uri="{FF2B5EF4-FFF2-40B4-BE49-F238E27FC236}">
                <a16:creationId xmlns:a16="http://schemas.microsoft.com/office/drawing/2014/main" id="{154BA747-9700-BE45-9C81-0B2C9FBCF9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3303" y="3648671"/>
            <a:ext cx="3439096" cy="2732657"/>
          </a:xfrm>
          <a:prstGeom prst="rect">
            <a:avLst/>
          </a:prstGeom>
        </p:spPr>
      </p:pic>
    </p:spTree>
    <p:extLst>
      <p:ext uri="{BB962C8B-B14F-4D97-AF65-F5344CB8AC3E}">
        <p14:creationId xmlns:p14="http://schemas.microsoft.com/office/powerpoint/2010/main" val="294085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en-US" altLang="zh-CN" dirty="0"/>
              <a:t>AI</a:t>
            </a:r>
            <a:r>
              <a:rPr lang="zh-CN" altLang="en-US" dirty="0"/>
              <a:t> 爆发三大因素</a:t>
            </a:r>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r>
              <a:rPr lang="zh-CN" altLang="en-US" dirty="0"/>
              <a:t>催生这轮人工智能热潮的原因有三个重要因素：大数据的积累、机器学习尤其是深度学习算法、超大规模的计算能力支撑都取得了突破性进展。</a:t>
            </a:r>
          </a:p>
        </p:txBody>
      </p:sp>
    </p:spTree>
    <p:extLst>
      <p:ext uri="{BB962C8B-B14F-4D97-AF65-F5344CB8AC3E}">
        <p14:creationId xmlns:p14="http://schemas.microsoft.com/office/powerpoint/2010/main" val="218260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buFont typeface="Arial" panose="020B0604020202020204" pitchFamily="34" charset="0"/>
              <a:buChar char="•"/>
            </a:pPr>
            <a:r>
              <a:rPr lang="zh-CN" altLang="en-US" sz="3200" b="1"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1053906" lvl="2" indent="-457200">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大数据的涌现</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计算体系结构的进步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6B46A-2E1E-2441-B880-8FADAFB25BB6}"/>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4944390B-E4EC-6A4D-B21F-7ADAD146009D}"/>
              </a:ext>
            </a:extLst>
          </p:cNvPr>
          <p:cNvSpPr>
            <a:spLocks noGrp="1"/>
          </p:cNvSpPr>
          <p:nvPr>
            <p:ph sz="half" idx="1"/>
          </p:nvPr>
        </p:nvSpPr>
        <p:spPr/>
        <p:txBody>
          <a:bodyPr/>
          <a:lstStyle/>
          <a:p>
            <a:r>
              <a:rPr kumimoji="1" lang="zh-CN" altLang="en-US" sz="2400" dirty="0"/>
              <a:t>满足 </a:t>
            </a:r>
            <a:r>
              <a:rPr lang="en-US" altLang="zh-CN" sz="2400" dirty="0"/>
              <a:t>AI</a:t>
            </a:r>
            <a:r>
              <a:rPr lang="zh-CN" altLang="en-US" sz="2400" dirty="0"/>
              <a:t> 爆发三大因素是不是还有其他算法？</a:t>
            </a:r>
            <a:endParaRPr lang="en-US" altLang="zh-CN" sz="2400" dirty="0"/>
          </a:p>
          <a:p>
            <a:r>
              <a:rPr kumimoji="1" lang="zh-CN" altLang="en-US" sz="2400" dirty="0"/>
              <a:t>为啥子其他算法 </a:t>
            </a:r>
            <a:r>
              <a:rPr kumimoji="1" lang="en-US" altLang="zh-CN" sz="2400" dirty="0"/>
              <a:t>🔥</a:t>
            </a:r>
            <a:r>
              <a:rPr kumimoji="1" lang="zh-CN" altLang="en-US" sz="2400" dirty="0"/>
              <a:t> 不起来？</a:t>
            </a:r>
          </a:p>
        </p:txBody>
      </p:sp>
    </p:spTree>
    <p:extLst>
      <p:ext uri="{BB962C8B-B14F-4D97-AF65-F5344CB8AC3E}">
        <p14:creationId xmlns:p14="http://schemas.microsoft.com/office/powerpoint/2010/main" val="224141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大数据涌现</a:t>
            </a:r>
          </a:p>
        </p:txBody>
      </p:sp>
    </p:spTree>
    <p:extLst>
      <p:ext uri="{BB962C8B-B14F-4D97-AF65-F5344CB8AC3E}">
        <p14:creationId xmlns:p14="http://schemas.microsoft.com/office/powerpoint/2010/main" val="86288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数据驱动（</a:t>
            </a:r>
            <a:r>
              <a:rPr lang="en-US" altLang="zh-CN" dirty="0"/>
              <a:t>Data Driven</a:t>
            </a:r>
            <a:r>
              <a:rPr lang="zh-CN" altLang="en-US" dirty="0"/>
              <a:t>）</a:t>
            </a:r>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r>
              <a:rPr lang="zh-CN" altLang="en-US" dirty="0"/>
              <a:t>不管是有监督学习还是无监督学习，人工智能算法是数据驱动（</a:t>
            </a:r>
            <a:r>
              <a:rPr lang="en-US" altLang="zh-CN" dirty="0"/>
              <a:t>Data Driven</a:t>
            </a:r>
            <a:r>
              <a:rPr lang="zh-CN" altLang="en-US" dirty="0"/>
              <a:t>）的方式解决问题，从数据中不断学习出规律和模型，进而完成预测任务。</a:t>
            </a:r>
          </a:p>
        </p:txBody>
      </p:sp>
      <p:pic>
        <p:nvPicPr>
          <p:cNvPr id="5" name="图片 4">
            <a:extLst>
              <a:ext uri="{FF2B5EF4-FFF2-40B4-BE49-F238E27FC236}">
                <a16:creationId xmlns:a16="http://schemas.microsoft.com/office/drawing/2014/main" id="{8633ADF8-CC54-9049-8DC5-858CDC905967}"/>
              </a:ext>
            </a:extLst>
          </p:cNvPr>
          <p:cNvPicPr>
            <a:picLocks noChangeAspect="1"/>
          </p:cNvPicPr>
          <p:nvPr/>
        </p:nvPicPr>
        <p:blipFill>
          <a:blip r:embed="rId2"/>
          <a:stretch>
            <a:fillRect/>
          </a:stretch>
        </p:blipFill>
        <p:spPr>
          <a:xfrm>
            <a:off x="1088963" y="2824218"/>
            <a:ext cx="10018835" cy="2894330"/>
          </a:xfrm>
          <a:prstGeom prst="rect">
            <a:avLst/>
          </a:prstGeom>
        </p:spPr>
      </p:pic>
    </p:spTree>
    <p:extLst>
      <p:ext uri="{BB962C8B-B14F-4D97-AF65-F5344CB8AC3E}">
        <p14:creationId xmlns:p14="http://schemas.microsoft.com/office/powerpoint/2010/main" val="1149561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114DAF3-FE59-E844-8603-8A8330C5F0A7}"/>
              </a:ext>
            </a:extLst>
          </p:cNvPr>
          <p:cNvSpPr>
            <a:spLocks noGrp="1"/>
          </p:cNvSpPr>
          <p:nvPr>
            <p:ph type="title"/>
          </p:nvPr>
        </p:nvSpPr>
        <p:spPr/>
        <p:txBody>
          <a:bodyPr/>
          <a:lstStyle/>
          <a:p>
            <a:r>
              <a:rPr lang="zh-CN" altLang="en-US" dirty="0"/>
              <a:t>数据集原始积累</a:t>
            </a:r>
          </a:p>
        </p:txBody>
      </p:sp>
      <p:sp>
        <p:nvSpPr>
          <p:cNvPr id="3" name="内容占位符 2">
            <a:extLst>
              <a:ext uri="{FF2B5EF4-FFF2-40B4-BE49-F238E27FC236}">
                <a16:creationId xmlns:a16="http://schemas.microsoft.com/office/drawing/2014/main" id="{27FE05DE-2346-8E47-86EF-F97EB37532CF}"/>
              </a:ext>
            </a:extLst>
          </p:cNvPr>
          <p:cNvSpPr>
            <a:spLocks noGrp="1"/>
          </p:cNvSpPr>
          <p:nvPr>
            <p:ph sz="half" idx="1"/>
          </p:nvPr>
        </p:nvSpPr>
        <p:spPr/>
        <p:txBody>
          <a:bodyPr/>
          <a:lstStyle/>
          <a:p>
            <a:r>
              <a:rPr lang="zh-CN" altLang="en-US" dirty="0"/>
              <a:t>互联网和移动互联网的兴起，让企业越来越方便收集和存储数据；</a:t>
            </a:r>
          </a:p>
        </p:txBody>
      </p:sp>
      <p:pic>
        <p:nvPicPr>
          <p:cNvPr id="5" name="图片 4">
            <a:extLst>
              <a:ext uri="{FF2B5EF4-FFF2-40B4-BE49-F238E27FC236}">
                <a16:creationId xmlns:a16="http://schemas.microsoft.com/office/drawing/2014/main" id="{D59B2374-7892-9F49-B290-8017DE1E3B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2261780"/>
            <a:ext cx="10693530" cy="4037806"/>
          </a:xfrm>
          <a:prstGeom prst="rect">
            <a:avLst/>
          </a:prstGeom>
        </p:spPr>
      </p:pic>
    </p:spTree>
    <p:extLst>
      <p:ext uri="{BB962C8B-B14F-4D97-AF65-F5344CB8AC3E}">
        <p14:creationId xmlns:p14="http://schemas.microsoft.com/office/powerpoint/2010/main" val="49235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E95F68-8791-F243-B7A4-538EB19C5251}"/>
              </a:ext>
            </a:extLst>
          </p:cNvPr>
          <p:cNvSpPr>
            <a:spLocks noGrp="1"/>
          </p:cNvSpPr>
          <p:nvPr>
            <p:ph type="title"/>
          </p:nvPr>
        </p:nvSpPr>
        <p:spPr/>
        <p:txBody>
          <a:bodyPr/>
          <a:lstStyle/>
          <a:p>
            <a:r>
              <a:rPr lang="zh-CN" altLang="en-US" dirty="0"/>
              <a:t>海量数据为 </a:t>
            </a:r>
            <a:r>
              <a:rPr lang="en-US" altLang="zh-CN" dirty="0"/>
              <a:t>AI</a:t>
            </a:r>
            <a:r>
              <a:rPr lang="zh-CN" altLang="en-US" dirty="0"/>
              <a:t> 奠基</a:t>
            </a:r>
          </a:p>
        </p:txBody>
      </p:sp>
      <p:sp>
        <p:nvSpPr>
          <p:cNvPr id="5" name="内容占位符 4">
            <a:extLst>
              <a:ext uri="{FF2B5EF4-FFF2-40B4-BE49-F238E27FC236}">
                <a16:creationId xmlns:a16="http://schemas.microsoft.com/office/drawing/2014/main" id="{3117EAE9-5C52-1F4F-A170-97D12CA94CAF}"/>
              </a:ext>
            </a:extLst>
          </p:cNvPr>
          <p:cNvSpPr>
            <a:spLocks noGrp="1"/>
          </p:cNvSpPr>
          <p:nvPr>
            <p:ph sz="half" idx="1"/>
          </p:nvPr>
        </p:nvSpPr>
        <p:spPr/>
        <p:txBody>
          <a:bodyPr/>
          <a:lstStyle/>
          <a:p>
            <a:pPr marL="457200" indent="-457200">
              <a:buFont typeface="+mj-lt"/>
              <a:buAutoNum type="arabicPeriod"/>
            </a:pPr>
            <a:r>
              <a:rPr lang="zh-CN" altLang="en-US" dirty="0"/>
              <a:t>推动深度学习算法不断在指定任务上产生更高的准确度与更低的误差。产生了针对深度学习的系统与硬件发展的用户基础，应用落地场景驱动力和研发资源投入。</a:t>
            </a:r>
          </a:p>
          <a:p>
            <a:pPr marL="457200" indent="-457200">
              <a:buFont typeface="+mj-lt"/>
              <a:buAutoNum type="arabicPeriod"/>
            </a:pPr>
            <a:r>
              <a:rPr lang="zh-CN" altLang="en-US" dirty="0"/>
              <a:t>海量的数据集让单机越来越难以完成深度学习模型的训练，进而产生了分布式训练和平台的需求，让传统的机器学习库不能满足相应的需求。</a:t>
            </a:r>
          </a:p>
          <a:p>
            <a:pPr marL="457200" indent="-457200">
              <a:buFont typeface="+mj-lt"/>
              <a:buAutoNum type="arabicPeriod"/>
            </a:pPr>
            <a:r>
              <a:rPr lang="zh-CN" altLang="en-US" dirty="0"/>
              <a:t>多样的数据格式和任务，产生了模型结构的复杂性，驱动框架或针对深度学习的程序语言需要有更灵活的表达能力对问题进行表达与映射。</a:t>
            </a:r>
          </a:p>
        </p:txBody>
      </p:sp>
    </p:spTree>
    <p:extLst>
      <p:ext uri="{BB962C8B-B14F-4D97-AF65-F5344CB8AC3E}">
        <p14:creationId xmlns:p14="http://schemas.microsoft.com/office/powerpoint/2010/main" val="405147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22246</TotalTime>
  <Words>1412</Words>
  <Application>Microsoft Macintosh PowerPoint</Application>
  <PresentationFormat>自定义</PresentationFormat>
  <Paragraphs>82</Paragraphs>
  <Slides>28</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28</vt:i4>
      </vt:variant>
    </vt:vector>
  </HeadingPairs>
  <TitlesOfParts>
    <vt:vector size="43"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AI 爆发三大因素</vt:lpstr>
      <vt:lpstr>PowerPoint 演示文稿</vt:lpstr>
      <vt:lpstr>Question?</vt:lpstr>
      <vt:lpstr>PowerPoint 演示文稿</vt:lpstr>
      <vt:lpstr>数据驱动（Data Driven）</vt:lpstr>
      <vt:lpstr>数据集原始积累</vt:lpstr>
      <vt:lpstr>海量数据为 AI 奠基</vt:lpstr>
      <vt:lpstr>PowerPoint 演示文稿</vt:lpstr>
      <vt:lpstr>MNIST 数据集 + LeNet5 模型</vt:lpstr>
      <vt:lpstr>ImageNet 数据集 + AlexNet 模型</vt:lpstr>
      <vt:lpstr>深度学习在 ImageNet 精度持续突破</vt:lpstr>
      <vt:lpstr>算法的主要演进点</vt:lpstr>
      <vt:lpstr>其他领域算法突破：NLP</vt:lpstr>
      <vt:lpstr>其他领域算法突破： Speech</vt:lpstr>
      <vt:lpstr>其他领域算法突破： Reinforcement</vt:lpstr>
      <vt:lpstr>数据、算法对 AI 系统的挑战</vt:lpstr>
      <vt:lpstr>PowerPoint 演示文稿</vt:lpstr>
      <vt:lpstr>摩尔定律</vt:lpstr>
      <vt:lpstr>CPU 性能提升的五个阶段</vt:lpstr>
      <vt:lpstr>CPU 性能提升的五个阶段</vt:lpstr>
      <vt:lpstr>GPU 性能提升</vt:lpstr>
      <vt:lpstr>DSA 专用硬件</vt:lpstr>
      <vt:lpstr>模型对算力的需求</vt:lpstr>
      <vt:lpstr>算力瓶颈之后</vt:lpstr>
      <vt:lpstr>Still curious about AI System？</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7036</cp:revision>
  <dcterms:created xsi:type="dcterms:W3CDTF">2020-08-28T08:44:19Z</dcterms:created>
  <dcterms:modified xsi:type="dcterms:W3CDTF">2023-09-11T22:46:13Z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